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4" r:id="rId3"/>
    <p:sldId id="271" r:id="rId4"/>
    <p:sldId id="265" r:id="rId5"/>
    <p:sldId id="266" r:id="rId6"/>
    <p:sldId id="277" r:id="rId7"/>
    <p:sldId id="285" r:id="rId8"/>
    <p:sldId id="270" r:id="rId9"/>
    <p:sldId id="267" r:id="rId10"/>
    <p:sldId id="261" r:id="rId11"/>
    <p:sldId id="280" r:id="rId12"/>
    <p:sldId id="281" r:id="rId13"/>
    <p:sldId id="283" r:id="rId14"/>
    <p:sldId id="278" r:id="rId15"/>
    <p:sldId id="279" r:id="rId16"/>
    <p:sldId id="276" r:id="rId1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7975" autoAdjust="0"/>
    <p:restoredTop sz="94660"/>
  </p:normalViewPr>
  <p:slideViewPr>
    <p:cSldViewPr>
      <p:cViewPr varScale="1">
        <p:scale>
          <a:sx n="116" d="100"/>
          <a:sy n="116" d="100"/>
        </p:scale>
        <p:origin x="-149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3886B-0CF6-480C-8C85-91D27E7BF99D}" type="datetimeFigureOut">
              <a:rPr lang="ko-KR" altLang="en-US" smtClean="0"/>
              <a:pPr/>
              <a:t>2018-09-13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33B62-89C7-4415-9458-B517F93F0D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3886B-0CF6-480C-8C85-91D27E7BF99D}" type="datetimeFigureOut">
              <a:rPr lang="ko-KR" altLang="en-US" smtClean="0"/>
              <a:pPr/>
              <a:t>2018-09-13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33B62-89C7-4415-9458-B517F93F0D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3886B-0CF6-480C-8C85-91D27E7BF99D}" type="datetimeFigureOut">
              <a:rPr lang="ko-KR" altLang="en-US" smtClean="0"/>
              <a:pPr/>
              <a:t>2018-09-13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33B62-89C7-4415-9458-B517F93F0D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3886B-0CF6-480C-8C85-91D27E7BF99D}" type="datetimeFigureOut">
              <a:rPr lang="ko-KR" altLang="en-US" smtClean="0"/>
              <a:pPr/>
              <a:t>2018-09-13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33B62-89C7-4415-9458-B517F93F0D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3886B-0CF6-480C-8C85-91D27E7BF99D}" type="datetimeFigureOut">
              <a:rPr lang="ko-KR" altLang="en-US" smtClean="0"/>
              <a:pPr/>
              <a:t>2018-09-13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33B62-89C7-4415-9458-B517F93F0D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3886B-0CF6-480C-8C85-91D27E7BF99D}" type="datetimeFigureOut">
              <a:rPr lang="ko-KR" altLang="en-US" smtClean="0"/>
              <a:pPr/>
              <a:t>2018-09-13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33B62-89C7-4415-9458-B517F93F0D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3886B-0CF6-480C-8C85-91D27E7BF99D}" type="datetimeFigureOut">
              <a:rPr lang="ko-KR" altLang="en-US" smtClean="0"/>
              <a:pPr/>
              <a:t>2018-09-13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33B62-89C7-4415-9458-B517F93F0D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3886B-0CF6-480C-8C85-91D27E7BF99D}" type="datetimeFigureOut">
              <a:rPr lang="ko-KR" altLang="en-US" smtClean="0"/>
              <a:pPr/>
              <a:t>2018-09-13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33B62-89C7-4415-9458-B517F93F0D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3886B-0CF6-480C-8C85-91D27E7BF99D}" type="datetimeFigureOut">
              <a:rPr lang="ko-KR" altLang="en-US" smtClean="0"/>
              <a:pPr/>
              <a:t>2018-09-13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33B62-89C7-4415-9458-B517F93F0D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3886B-0CF6-480C-8C85-91D27E7BF99D}" type="datetimeFigureOut">
              <a:rPr lang="ko-KR" altLang="en-US" smtClean="0"/>
              <a:pPr/>
              <a:t>2018-09-13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33B62-89C7-4415-9458-B517F93F0D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3886B-0CF6-480C-8C85-91D27E7BF99D}" type="datetimeFigureOut">
              <a:rPr lang="ko-KR" altLang="en-US" smtClean="0"/>
              <a:pPr/>
              <a:t>2018-09-13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433B62-89C7-4415-9458-B517F93F0D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23886B-0CF6-480C-8C85-91D27E7BF99D}" type="datetimeFigureOut">
              <a:rPr lang="ko-KR" altLang="en-US" smtClean="0"/>
              <a:pPr/>
              <a:t>2018-09-13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33B62-89C7-4415-9458-B517F93F0DF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04664"/>
            <a:ext cx="9144000" cy="64087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1520" y="836712"/>
            <a:ext cx="6353662" cy="46166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Mapper</a:t>
            </a:r>
            <a:r>
              <a:rPr lang="ko-KR" altLang="en-US" sz="2400" b="1" dirty="0" smtClean="0"/>
              <a:t>를 이용한 </a:t>
            </a:r>
            <a:r>
              <a:rPr lang="en-US" altLang="ko-KR" sz="2400" b="1" dirty="0" smtClean="0"/>
              <a:t>Finger-Forest </a:t>
            </a:r>
            <a:r>
              <a:rPr lang="ko-KR" altLang="en-US" sz="2400" b="1" dirty="0" smtClean="0"/>
              <a:t>데이터분석</a:t>
            </a:r>
            <a:endParaRPr lang="ko-KR" altLang="en-US" sz="2400" b="1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251520" y="1484784"/>
            <a:ext cx="864096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283968" y="4725144"/>
            <a:ext cx="46085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 smtClean="0"/>
              <a:t>서울대학교</a:t>
            </a:r>
            <a:endParaRPr lang="en-US" altLang="ko-KR" sz="2000" dirty="0" smtClean="0"/>
          </a:p>
          <a:p>
            <a:pPr algn="r"/>
            <a:r>
              <a:rPr lang="ko-KR" altLang="en-US" sz="2000" dirty="0" smtClean="0"/>
              <a:t>수학기반 산업데이터해석 연구센터</a:t>
            </a:r>
            <a:endParaRPr lang="en-US" altLang="ko-KR" sz="2000" dirty="0" smtClean="0"/>
          </a:p>
          <a:p>
            <a:pPr algn="r"/>
            <a:r>
              <a:rPr lang="ko-KR" altLang="en-US" sz="2000" dirty="0" smtClean="0"/>
              <a:t>진성태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398096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404664"/>
            <a:ext cx="804258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Mapper</a:t>
            </a:r>
            <a:r>
              <a:rPr lang="ko-KR" altLang="en-US" b="1" dirty="0" smtClean="0"/>
              <a:t>를 이용한 분석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dirty="0" smtClean="0"/>
              <a:t>Mapper </a:t>
            </a:r>
            <a:r>
              <a:rPr lang="ko-KR" altLang="en-US" dirty="0" smtClean="0"/>
              <a:t>알고리즘은 각 </a:t>
            </a:r>
            <a:r>
              <a:rPr lang="en-US" altLang="ko-KR" dirty="0" smtClean="0"/>
              <a:t>ID</a:t>
            </a:r>
            <a:r>
              <a:rPr lang="ko-KR" altLang="en-US" dirty="0" smtClean="0"/>
              <a:t>를 기준으로 유사한 성향을 묶어주고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ko-KR" altLang="en-US" dirty="0" smtClean="0"/>
              <a:t>이를 그래프로 그려준다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 smtClean="0"/>
              <a:t>Mapper</a:t>
            </a:r>
            <a:r>
              <a:rPr lang="ko-KR" altLang="en-US" dirty="0" smtClean="0"/>
              <a:t>로 얻은 그래프를 각 항목별로 다시 분석하여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속성값에 따라 구분이 되는 그룹을 설정하고 각 그룹의 특성을 살펴본다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7584" y="2406644"/>
            <a:ext cx="8063534" cy="397468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844162" y="3429000"/>
            <a:ext cx="1080120" cy="5760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각 속성값의 </a:t>
            </a:r>
            <a:r>
              <a:rPr lang="ko-KR" altLang="en-US" sz="1100" dirty="0" smtClean="0">
                <a:solidFill>
                  <a:srgbClr val="FF0000"/>
                </a:solidFill>
              </a:rPr>
              <a:t>높고</a:t>
            </a:r>
            <a:r>
              <a:rPr lang="ko-KR" altLang="en-US" sz="1100" dirty="0" smtClean="0"/>
              <a:t> </a:t>
            </a:r>
            <a:r>
              <a:rPr lang="ko-KR" altLang="en-US" sz="1100" dirty="0" smtClean="0">
                <a:solidFill>
                  <a:srgbClr val="00B0F0"/>
                </a:solidFill>
              </a:rPr>
              <a:t>낮음</a:t>
            </a:r>
            <a:r>
              <a:rPr lang="ko-KR" altLang="en-US" sz="1100" dirty="0" smtClean="0"/>
              <a:t>을 색상으로 표현</a:t>
            </a:r>
            <a:endParaRPr lang="ko-KR" altLang="en-US" sz="1100" dirty="0"/>
          </a:p>
        </p:txBody>
      </p:sp>
      <p:cxnSp>
        <p:nvCxnSpPr>
          <p:cNvPr id="7" name="직선 화살표 연결선 6"/>
          <p:cNvCxnSpPr/>
          <p:nvPr/>
        </p:nvCxnSpPr>
        <p:spPr>
          <a:xfrm flipH="1" flipV="1">
            <a:off x="8366114" y="3140968"/>
            <a:ext cx="31369" cy="2599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5496" y="4509871"/>
            <a:ext cx="1080120" cy="5760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분석 방법</a:t>
            </a:r>
            <a:endParaRPr lang="en-US" altLang="ko-KR" sz="1100" dirty="0" smtClean="0"/>
          </a:p>
          <a:p>
            <a:pPr algn="ctr"/>
            <a:r>
              <a:rPr lang="en-US" altLang="ko-KR" sz="1100" dirty="0" smtClean="0"/>
              <a:t>Metric, Lens</a:t>
            </a:r>
          </a:p>
          <a:p>
            <a:pPr algn="ctr"/>
            <a:r>
              <a:rPr lang="ko-KR" altLang="en-US" sz="1100" dirty="0" smtClean="0"/>
              <a:t>에 관한 정보</a:t>
            </a:r>
            <a:endParaRPr lang="ko-KR" altLang="en-US" sz="1100" dirty="0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585169" y="5097866"/>
            <a:ext cx="214037" cy="1440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85523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4337" y="3428976"/>
            <a:ext cx="3817620" cy="3299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4336" y="142852"/>
            <a:ext cx="3943350" cy="324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428596" y="357166"/>
            <a:ext cx="1201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Degree</a:t>
            </a:r>
            <a:endParaRPr lang="ko-KR" altLang="en-US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2571736" y="142852"/>
            <a:ext cx="2508880" cy="1431610"/>
            <a:chOff x="1857356" y="-71462"/>
            <a:chExt cx="2508880" cy="1431610"/>
          </a:xfrm>
        </p:grpSpPr>
        <p:sp>
          <p:nvSpPr>
            <p:cNvPr id="5" name="타원 4"/>
            <p:cNvSpPr/>
            <p:nvPr/>
          </p:nvSpPr>
          <p:spPr>
            <a:xfrm>
              <a:off x="1857356" y="-71462"/>
              <a:ext cx="1850548" cy="928693"/>
            </a:xfrm>
            <a:prstGeom prst="ellipse">
              <a:avLst/>
            </a:prstGeom>
            <a:noFill/>
            <a:ln>
              <a:solidFill>
                <a:schemeClr val="accent2">
                  <a:alpha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286116" y="1000108"/>
              <a:ext cx="1080120" cy="36004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 smtClean="0"/>
                <a:t>속성값이</a:t>
              </a:r>
              <a:r>
                <a:rPr lang="en-US" altLang="ko-KR" sz="1100" dirty="0" smtClean="0"/>
                <a:t/>
              </a:r>
              <a:br>
                <a:rPr lang="en-US" altLang="ko-KR" sz="1100" dirty="0" smtClean="0"/>
              </a:br>
              <a:r>
                <a:rPr lang="ko-KR" altLang="en-US" sz="1100" dirty="0" smtClean="0"/>
                <a:t> 가장 큰 그룹</a:t>
              </a:r>
              <a:endParaRPr lang="ko-KR" altLang="en-US" sz="1100" dirty="0"/>
            </a:p>
          </p:txBody>
        </p:sp>
        <p:cxnSp>
          <p:nvCxnSpPr>
            <p:cNvPr id="7" name="직선 화살표 연결선 6"/>
            <p:cNvCxnSpPr/>
            <p:nvPr/>
          </p:nvCxnSpPr>
          <p:spPr>
            <a:xfrm rot="10800000">
              <a:off x="3286116" y="785795"/>
              <a:ext cx="214316" cy="21431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/>
          <p:cNvGrpSpPr/>
          <p:nvPr/>
        </p:nvGrpSpPr>
        <p:grpSpPr>
          <a:xfrm>
            <a:off x="-822" y="1854816"/>
            <a:ext cx="2750636" cy="1696091"/>
            <a:chOff x="224137" y="-283369"/>
            <a:chExt cx="2750636" cy="1696091"/>
          </a:xfrm>
        </p:grpSpPr>
        <p:sp>
          <p:nvSpPr>
            <p:cNvPr id="9" name="타원 8"/>
            <p:cNvSpPr/>
            <p:nvPr/>
          </p:nvSpPr>
          <p:spPr>
            <a:xfrm rot="1429561">
              <a:off x="224137" y="-283369"/>
              <a:ext cx="2750636" cy="1362416"/>
            </a:xfrm>
            <a:prstGeom prst="ellipse">
              <a:avLst/>
            </a:prstGeom>
            <a:noFill/>
            <a:ln>
              <a:solidFill>
                <a:schemeClr val="accent5">
                  <a:lumMod val="50000"/>
                  <a:alpha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/>
            <p:cNvCxnSpPr/>
            <p:nvPr/>
          </p:nvCxnSpPr>
          <p:spPr>
            <a:xfrm flipV="1">
              <a:off x="1131282" y="931320"/>
              <a:ext cx="177519" cy="956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516259" y="1052682"/>
              <a:ext cx="1080120" cy="36004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100" dirty="0" smtClean="0"/>
                <a:t>속성값이</a:t>
              </a:r>
              <a:r>
                <a:rPr lang="en-US" altLang="ko-KR" sz="1100" dirty="0" smtClean="0"/>
                <a:t/>
              </a:r>
              <a:br>
                <a:rPr lang="en-US" altLang="ko-KR" sz="1100" dirty="0" smtClean="0"/>
              </a:br>
              <a:r>
                <a:rPr lang="ko-KR" altLang="en-US" sz="1100" dirty="0" smtClean="0"/>
                <a:t> 가장 작은 그룹</a:t>
              </a:r>
              <a:endParaRPr lang="ko-KR" altLang="en-US" sz="1100" dirty="0"/>
            </a:p>
          </p:txBody>
        </p:sp>
      </p:grpSp>
      <p:cxnSp>
        <p:nvCxnSpPr>
          <p:cNvPr id="12" name="직선 연결선 11"/>
          <p:cNvCxnSpPr/>
          <p:nvPr/>
        </p:nvCxnSpPr>
        <p:spPr>
          <a:xfrm>
            <a:off x="500034" y="785794"/>
            <a:ext cx="3000396" cy="100013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91605" y="142853"/>
            <a:ext cx="3798570" cy="3204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5214942" y="428604"/>
            <a:ext cx="15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Neighbor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1472" y="3714752"/>
            <a:ext cx="1201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IC</a:t>
            </a:r>
            <a:endParaRPr lang="ko-KR" altLang="en-US" b="1" dirty="0"/>
          </a:p>
        </p:txBody>
      </p:sp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14941" y="3428975"/>
            <a:ext cx="3771900" cy="324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TextBox 19"/>
          <p:cNvSpPr txBox="1"/>
          <p:nvPr/>
        </p:nvSpPr>
        <p:spPr>
          <a:xfrm>
            <a:off x="5214942" y="3643314"/>
            <a:ext cx="15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PageRank</a:t>
            </a:r>
            <a:endParaRPr lang="en-US" altLang="ko-KR" b="1" dirty="0" smtClean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4876" y="3615690"/>
            <a:ext cx="3802380" cy="324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3500438"/>
            <a:ext cx="3886200" cy="3230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3438" y="357166"/>
            <a:ext cx="3878580" cy="321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7158" y="285728"/>
            <a:ext cx="3771900" cy="3208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428596" y="357166"/>
            <a:ext cx="1201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Working day</a:t>
            </a:r>
            <a:endParaRPr lang="ko-KR" alt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929190" y="428604"/>
            <a:ext cx="15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Age</a:t>
            </a:r>
            <a:endParaRPr lang="en-US" altLang="ko-KR" b="1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571472" y="3714752"/>
            <a:ext cx="1201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mtClean="0"/>
              <a:t>Gender</a:t>
            </a:r>
            <a:endParaRPr lang="ko-KR" alt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5072066" y="3643314"/>
            <a:ext cx="15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Sign sum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3604260"/>
            <a:ext cx="3840480" cy="3253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4876" y="357166"/>
            <a:ext cx="3810000" cy="3230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357166"/>
            <a:ext cx="3840480" cy="3230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428596" y="357166"/>
            <a:ext cx="1201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Signsum</a:t>
            </a:r>
            <a:r>
              <a:rPr lang="en-US" altLang="ko-KR" b="1" dirty="0" smtClean="0"/>
              <a:t> / days</a:t>
            </a:r>
            <a:endParaRPr lang="ko-KR" alt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929190" y="428604"/>
            <a:ext cx="1500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In seed</a:t>
            </a:r>
            <a:br>
              <a:rPr lang="en-US" altLang="ko-KR" b="1" dirty="0" smtClean="0"/>
            </a:br>
            <a:r>
              <a:rPr lang="en-US" altLang="ko-KR" b="1" dirty="0" smtClean="0"/>
              <a:t>/ days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1472" y="3714752"/>
            <a:ext cx="1201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CP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357686" y="3857628"/>
            <a:ext cx="47863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CP</a:t>
            </a:r>
            <a:r>
              <a:rPr lang="ko-KR" altLang="en-US" b="1" dirty="0" smtClean="0"/>
              <a:t>등급</a:t>
            </a:r>
            <a:endParaRPr lang="ko-KR" altLang="en-US" dirty="0" smtClean="0"/>
          </a:p>
          <a:p>
            <a:r>
              <a:rPr lang="en-US" altLang="ko-KR" sz="1400" dirty="0" smtClean="0"/>
              <a:t>: </a:t>
            </a:r>
            <a:r>
              <a:rPr lang="ko-KR" altLang="en-US" sz="1400" dirty="0" smtClean="0"/>
              <a:t>여신</a:t>
            </a:r>
            <a:r>
              <a:rPr lang="en-US" altLang="ko-KR" sz="1400" dirty="0" smtClean="0"/>
              <a:t>, </a:t>
            </a:r>
            <a:r>
              <a:rPr lang="ko-KR" altLang="en-US" sz="1400" dirty="0" smtClean="0"/>
              <a:t>카드 등의 거래패턴을 평가하여 </a:t>
            </a:r>
            <a:r>
              <a:rPr lang="en-US" altLang="ko-KR" sz="1400" dirty="0" smtClean="0"/>
              <a:t>1~5</a:t>
            </a:r>
            <a:r>
              <a:rPr lang="ko-KR" altLang="en-US" sz="1400" dirty="0" smtClean="0"/>
              <a:t>등급으로 평가</a:t>
            </a: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504" y="250633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mtClean="0"/>
              <a:t>관심 특성을 </a:t>
            </a:r>
            <a:r>
              <a:rPr lang="ko-KR" altLang="en-US" b="1" dirty="0" err="1" smtClean="0"/>
              <a:t>마킹</a:t>
            </a:r>
            <a:endParaRPr lang="ko-KR" altLang="en-US" b="1" dirty="0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407" y="1214422"/>
            <a:ext cx="8905187" cy="435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9160998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6739" y="714356"/>
            <a:ext cx="8790959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07504" y="250633"/>
            <a:ext cx="503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Scoring </a:t>
            </a:r>
            <a:r>
              <a:rPr lang="en-US" altLang="ko-KR" b="1" dirty="0" smtClean="0"/>
              <a:t>by </a:t>
            </a:r>
            <a:r>
              <a:rPr lang="en-US" altLang="ko-KR" b="1" dirty="0" smtClean="0"/>
              <a:t>Variance Normalization</a:t>
            </a:r>
          </a:p>
        </p:txBody>
      </p:sp>
      <p:sp>
        <p:nvSpPr>
          <p:cNvPr id="2" name="AutoShape 2" descr="https://mathbitsnotebook.com/Algebra2/Statistics/normalstandard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5715008" y="3357562"/>
            <a:ext cx="3286148" cy="2500330"/>
            <a:chOff x="6084168" y="18439"/>
            <a:chExt cx="2880320" cy="1770399"/>
          </a:xfrm>
        </p:grpSpPr>
        <p:graphicFrame>
          <p:nvGraphicFramePr>
            <p:cNvPr id="5" name="개체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2900015687"/>
                </p:ext>
              </p:extLst>
            </p:nvPr>
          </p:nvGraphicFramePr>
          <p:xfrm>
            <a:off x="6084168" y="18439"/>
            <a:ext cx="2880320" cy="1770399"/>
          </p:xfrm>
          <a:graphic>
            <a:graphicData uri="http://schemas.openxmlformats.org/presentationml/2006/ole">
              <p:oleObj spid="_x0000_s31746" name="Image" r:id="rId4" imgW="9358730" imgH="5752381" progId="Photoshop.Image.7">
                <p:embed/>
              </p:oleObj>
            </a:graphicData>
          </a:graphic>
        </p:graphicFrame>
        <p:cxnSp>
          <p:nvCxnSpPr>
            <p:cNvPr id="6" name="직선 연결선 5"/>
            <p:cNvCxnSpPr/>
            <p:nvPr/>
          </p:nvCxnSpPr>
          <p:spPr>
            <a:xfrm>
              <a:off x="7828836" y="437616"/>
              <a:ext cx="0" cy="10080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7468796" y="283585"/>
              <a:ext cx="0" cy="115920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04664"/>
            <a:ext cx="9144000" cy="64087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59224" y="2780928"/>
            <a:ext cx="6984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b="1" dirty="0" smtClean="0"/>
              <a:t>감사합니다</a:t>
            </a:r>
            <a:r>
              <a:rPr lang="en-US" altLang="ko-KR" sz="7200" b="1" dirty="0"/>
              <a:t>!</a:t>
            </a:r>
            <a:endParaRPr lang="en-US" altLang="ko-KR" sz="7200" b="1" dirty="0" smtClean="0"/>
          </a:p>
        </p:txBody>
      </p:sp>
    </p:spTree>
    <p:extLst>
      <p:ext uri="{BB962C8B-B14F-4D97-AF65-F5344CB8AC3E}">
        <p14:creationId xmlns:p14="http://schemas.microsoft.com/office/powerpoint/2010/main" xmlns="" val="42558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04664"/>
            <a:ext cx="9144000" cy="64087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3528" y="404664"/>
            <a:ext cx="713387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목차</a:t>
            </a:r>
            <a:endParaRPr lang="en-US" altLang="ko-KR" b="1" dirty="0" smtClean="0"/>
          </a:p>
          <a:p>
            <a:endParaRPr lang="en-US" altLang="ko-KR" b="1" dirty="0"/>
          </a:p>
          <a:p>
            <a:endParaRPr lang="en-US" altLang="ko-KR" b="1" dirty="0" smtClean="0"/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 smtClean="0"/>
              <a:t>네트워크 그래프</a:t>
            </a:r>
            <a:endParaRPr lang="en-US" altLang="ko-KR" b="1" dirty="0" smtClean="0"/>
          </a:p>
          <a:p>
            <a:pPr marL="342900" indent="-342900">
              <a:buFont typeface="+mj-lt"/>
              <a:buAutoNum type="arabicPeriod"/>
            </a:pPr>
            <a:endParaRPr lang="en-US" altLang="ko-KR" b="1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b="1" dirty="0" smtClean="0"/>
              <a:t>그래프에서 얻어지는 수학적 지표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en-US" altLang="ko-KR" b="1" dirty="0" smtClean="0"/>
              <a:t>- Information </a:t>
            </a:r>
            <a:r>
              <a:rPr lang="en-US" altLang="ko-KR" b="1" dirty="0" smtClean="0"/>
              <a:t>Centrality</a:t>
            </a:r>
            <a:br>
              <a:rPr lang="en-US" altLang="ko-KR" b="1" dirty="0" smtClean="0"/>
            </a:br>
            <a:r>
              <a:rPr lang="en-US" altLang="ko-KR" b="1" dirty="0" smtClean="0"/>
              <a:t>- </a:t>
            </a:r>
            <a:r>
              <a:rPr lang="en-US" altLang="ko-KR" b="1" dirty="0" err="1" smtClean="0"/>
              <a:t>PageRank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b="1" dirty="0" smtClean="0"/>
              <a:t>- Sign History</a:t>
            </a:r>
            <a:endParaRPr lang="en-US" altLang="ko-KR" b="1" dirty="0" smtClean="0"/>
          </a:p>
          <a:p>
            <a:pPr marL="342900" indent="-342900">
              <a:buFont typeface="+mj-lt"/>
              <a:buAutoNum type="arabicPeriod"/>
            </a:pPr>
            <a:endParaRPr lang="en-US" altLang="ko-KR" b="1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b="1" dirty="0" smtClean="0"/>
              <a:t>Mapper</a:t>
            </a:r>
            <a:r>
              <a:rPr lang="ko-KR" altLang="en-US" b="1" dirty="0" smtClean="0"/>
              <a:t>를 이용한 분석 방법</a:t>
            </a:r>
            <a:endParaRPr lang="en-US" altLang="ko-KR" b="1" dirty="0" smtClean="0"/>
          </a:p>
          <a:p>
            <a:pPr marL="342900" indent="-342900">
              <a:buFont typeface="+mj-lt"/>
              <a:buAutoNum type="arabicPeriod"/>
            </a:pPr>
            <a:endParaRPr lang="en-US" altLang="ko-KR" b="1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b="1" dirty="0" smtClean="0"/>
              <a:t>Scoring </a:t>
            </a:r>
            <a:r>
              <a:rPr lang="ko-KR" altLang="en-US" b="1" dirty="0" smtClean="0"/>
              <a:t>방법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en-US" altLang="ko-KR" b="1" dirty="0" smtClean="0"/>
              <a:t>- Variance Normalization</a:t>
            </a:r>
            <a:endParaRPr lang="en-US" altLang="ko-KR" b="1" dirty="0" smtClean="0"/>
          </a:p>
          <a:p>
            <a:pPr marL="342900" indent="-342900">
              <a:buFont typeface="+mj-lt"/>
              <a:buAutoNum type="arabicPeriod"/>
            </a:pPr>
            <a:endParaRPr lang="en-US" altLang="ko-KR" b="1" dirty="0"/>
          </a:p>
          <a:p>
            <a:pPr marL="342900" indent="-342900">
              <a:buFont typeface="+mj-lt"/>
              <a:buAutoNum type="arabicPeriod"/>
            </a:pPr>
            <a:endParaRPr lang="en-US" altLang="ko-KR" b="1" dirty="0" smtClean="0"/>
          </a:p>
          <a:p>
            <a:r>
              <a:rPr lang="en-US" altLang="ko-KR" b="1" dirty="0" smtClean="0"/>
              <a:t>Keyword : </a:t>
            </a:r>
            <a:r>
              <a:rPr lang="en-US" altLang="ko-KR" b="1" dirty="0" smtClean="0"/>
              <a:t>Scoring </a:t>
            </a:r>
            <a:r>
              <a:rPr lang="ko-KR" altLang="en-US" b="1" dirty="0" smtClean="0"/>
              <a:t>방법론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분석방향</a:t>
            </a:r>
            <a:r>
              <a:rPr lang="en-US" altLang="ko-KR" b="1" dirty="0" smtClean="0"/>
              <a:t>, IC, </a:t>
            </a:r>
            <a:r>
              <a:rPr lang="en-US" altLang="ko-KR" b="1" dirty="0" err="1" smtClean="0"/>
              <a:t>PageRank</a:t>
            </a:r>
            <a:r>
              <a:rPr lang="en-US" altLang="ko-KR" b="1" dirty="0" smtClean="0"/>
              <a:t>, Sign History</a:t>
            </a:r>
          </a:p>
          <a:p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xmlns="" val="146303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8138" y="857232"/>
            <a:ext cx="6191250" cy="544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323528" y="404664"/>
            <a:ext cx="242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Finger – Forest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00826" y="928670"/>
            <a:ext cx="258115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기간 </a:t>
            </a:r>
            <a:r>
              <a:rPr lang="en-US" altLang="ko-KR" dirty="0" smtClean="0"/>
              <a:t>: 2014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~ 2017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12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31</a:t>
            </a:r>
            <a:r>
              <a:rPr lang="ko-KR" altLang="en-US" dirty="0" smtClean="0"/>
              <a:t>일</a:t>
            </a:r>
            <a:endParaRPr lang="en-US" altLang="ko-KR" dirty="0" smtClean="0"/>
          </a:p>
          <a:p>
            <a:r>
              <a:rPr lang="en-US" altLang="ko-KR" dirty="0" smtClean="0"/>
              <a:t>(1461</a:t>
            </a:r>
            <a:r>
              <a:rPr lang="ko-KR" altLang="en-US" dirty="0" smtClean="0"/>
              <a:t>일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사원 </a:t>
            </a:r>
            <a:r>
              <a:rPr lang="en-US" altLang="ko-KR" dirty="0" smtClean="0"/>
              <a:t>: 215</a:t>
            </a:r>
            <a:r>
              <a:rPr lang="ko-KR" altLang="en-US" dirty="0" smtClean="0"/>
              <a:t>명</a:t>
            </a:r>
            <a:endParaRPr lang="en-US" altLang="ko-KR" dirty="0" smtClean="0"/>
          </a:p>
          <a:p>
            <a:r>
              <a:rPr lang="ko-KR" altLang="en-US" dirty="0" smtClean="0"/>
              <a:t>더미데이터 </a:t>
            </a:r>
            <a:r>
              <a:rPr lang="en-US" altLang="ko-KR" dirty="0" smtClean="0"/>
              <a:t>: 44</a:t>
            </a:r>
            <a:r>
              <a:rPr lang="ko-KR" altLang="en-US" dirty="0" smtClean="0"/>
              <a:t>명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총 보고 횟수 </a:t>
            </a:r>
            <a:r>
              <a:rPr lang="en-US" altLang="ko-KR" dirty="0" smtClean="0"/>
              <a:t>: 93113</a:t>
            </a:r>
            <a:r>
              <a:rPr lang="ko-KR" altLang="en-US" dirty="0" smtClean="0"/>
              <a:t>번</a:t>
            </a:r>
            <a:endParaRPr lang="en-US" altLang="ko-KR" dirty="0" smtClean="0"/>
          </a:p>
          <a:p>
            <a:r>
              <a:rPr lang="ko-KR" altLang="en-US" dirty="0" smtClean="0"/>
              <a:t>총 </a:t>
            </a:r>
            <a:r>
              <a:rPr lang="ko-KR" altLang="en-US" dirty="0" smtClean="0"/>
              <a:t>선물 횟수 </a:t>
            </a:r>
            <a:r>
              <a:rPr lang="en-US" altLang="ko-KR" dirty="0" smtClean="0"/>
              <a:t>: 56876</a:t>
            </a:r>
            <a:r>
              <a:rPr lang="ko-KR" altLang="en-US" dirty="0" smtClean="0"/>
              <a:t>번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404664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네트워크 그래프</a:t>
            </a:r>
            <a:endParaRPr lang="en-US" altLang="ko-KR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072066" y="857232"/>
            <a:ext cx="400052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1. Node</a:t>
            </a:r>
          </a:p>
          <a:p>
            <a:r>
              <a:rPr lang="en-US" altLang="ko-KR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: </a:t>
            </a:r>
            <a:r>
              <a:rPr lang="ko-KR" altLang="en-US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사원 </a:t>
            </a:r>
            <a:r>
              <a:rPr lang="en-US" altLang="ko-KR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ID</a:t>
            </a:r>
          </a:p>
          <a:p>
            <a:endParaRPr lang="en-US" altLang="ko-KR" dirty="0" smtClean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r>
              <a:rPr lang="en-US" altLang="ko-KR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2. Edge</a:t>
            </a:r>
          </a:p>
          <a:p>
            <a:r>
              <a:rPr lang="en-US" altLang="ko-KR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: </a:t>
            </a:r>
            <a:r>
              <a:rPr lang="ko-KR" altLang="en-US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선물을 주거나 받은 사원간의 연결</a:t>
            </a:r>
            <a:endParaRPr lang="en-US" altLang="ko-KR" dirty="0" smtClean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endParaRPr lang="en-US" altLang="ko-KR" dirty="0" smtClean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r>
              <a:rPr lang="en-US" altLang="ko-KR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3. </a:t>
            </a:r>
            <a:r>
              <a:rPr lang="en-US" altLang="ko-KR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Neighborhood</a:t>
            </a:r>
          </a:p>
          <a:p>
            <a:r>
              <a:rPr lang="en-US" altLang="ko-KR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: </a:t>
            </a:r>
            <a:r>
              <a:rPr lang="ko-KR" altLang="en-US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선물을 주고 받은 사원</a:t>
            </a:r>
            <a:endParaRPr lang="en-US" altLang="ko-KR" dirty="0" smtClean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endParaRPr lang="en-US" altLang="ko-KR" dirty="0" smtClean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r>
              <a:rPr lang="en-US" altLang="ko-KR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4. </a:t>
            </a:r>
            <a:r>
              <a:rPr lang="en-US" altLang="ko-KR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Degree</a:t>
            </a:r>
          </a:p>
          <a:p>
            <a:r>
              <a:rPr lang="en-US" altLang="ko-KR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: </a:t>
            </a:r>
            <a:r>
              <a:rPr lang="ko-KR" altLang="en-US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주고 받은 횟수</a:t>
            </a:r>
            <a:endParaRPr lang="en-US" altLang="ko-KR" dirty="0" smtClean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endParaRPr lang="en-US" altLang="ko-KR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r>
              <a:rPr lang="en-US" altLang="ko-KR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5. </a:t>
            </a:r>
            <a:r>
              <a:rPr lang="en-US" altLang="ko-KR" b="1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Information Centrality</a:t>
            </a:r>
          </a:p>
          <a:p>
            <a:endParaRPr lang="en-US" altLang="ko-KR" b="1" dirty="0" smtClean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r>
              <a:rPr lang="en-US" altLang="ko-KR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6.</a:t>
            </a:r>
            <a:r>
              <a:rPr lang="en-US" altLang="ko-KR" b="1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</a:t>
            </a:r>
            <a:r>
              <a:rPr lang="en-US" altLang="ko-KR" b="1" dirty="0" err="1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PageRank</a:t>
            </a:r>
            <a:endParaRPr lang="en-US" altLang="ko-KR" b="1" dirty="0" smtClean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endParaRPr lang="en-US" altLang="ko-KR" b="1" dirty="0" smtClean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r>
              <a:rPr lang="en-US" altLang="ko-KR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7.</a:t>
            </a:r>
            <a:r>
              <a:rPr lang="en-US" altLang="ko-KR" b="1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Sign History</a:t>
            </a:r>
            <a:endParaRPr lang="en-US" altLang="ko-KR" b="1" dirty="0" smtClean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285784" y="785794"/>
            <a:ext cx="5357850" cy="492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6944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404664"/>
            <a:ext cx="2716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Information Centrality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66" y="448047"/>
            <a:ext cx="4476750" cy="3629025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5004048" y="382010"/>
            <a:ext cx="3837819" cy="4189998"/>
            <a:chOff x="5137367" y="382010"/>
            <a:chExt cx="3837819" cy="418999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7367" y="382010"/>
              <a:ext cx="3837819" cy="3096344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286380" y="3571876"/>
              <a:ext cx="3554154" cy="10001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xmlns="" val="40218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28596" y="1000108"/>
            <a:ext cx="8072494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b="1" dirty="0" smtClean="0"/>
              <a:t>The </a:t>
            </a:r>
            <a:r>
              <a:rPr lang="en-US" altLang="ko-KR" b="1" dirty="0" err="1" smtClean="0"/>
              <a:t>PageRank</a:t>
            </a:r>
            <a:r>
              <a:rPr lang="en-US" altLang="ko-KR" b="1" dirty="0" smtClean="0"/>
              <a:t> thesis: </a:t>
            </a:r>
            <a:endParaRPr lang="en-US" altLang="ko-KR" b="1" dirty="0" smtClean="0"/>
          </a:p>
          <a:p>
            <a:r>
              <a:rPr lang="en-US" altLang="ko-KR" b="1" dirty="0" smtClean="0"/>
              <a:t>a </a:t>
            </a:r>
            <a:r>
              <a:rPr lang="en-US" altLang="ko-KR" b="1" dirty="0" smtClean="0"/>
              <a:t>page is important if it is pointed to by other important pages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40466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/>
              <a:t>PageRank</a:t>
            </a:r>
            <a:endParaRPr lang="en-US" altLang="ko-KR" b="1" dirty="0" smtClean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9838" y="1857364"/>
            <a:ext cx="4124325" cy="122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3357562"/>
            <a:ext cx="1857388" cy="307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00364" y="3500438"/>
            <a:ext cx="5810577" cy="2505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28596" y="1000108"/>
            <a:ext cx="8072494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b="1" dirty="0" smtClean="0"/>
              <a:t>The </a:t>
            </a:r>
            <a:r>
              <a:rPr lang="en-US" altLang="ko-KR" b="1" dirty="0" err="1" smtClean="0"/>
              <a:t>PageRank</a:t>
            </a:r>
            <a:r>
              <a:rPr lang="en-US" altLang="ko-KR" b="1" dirty="0" smtClean="0"/>
              <a:t> thesis: </a:t>
            </a:r>
            <a:endParaRPr lang="en-US" altLang="ko-KR" b="1" dirty="0" smtClean="0"/>
          </a:p>
          <a:p>
            <a:r>
              <a:rPr lang="en-US" altLang="ko-KR" b="1" dirty="0" smtClean="0"/>
              <a:t>a </a:t>
            </a:r>
            <a:r>
              <a:rPr lang="en-US" altLang="ko-KR" b="1" dirty="0" smtClean="0"/>
              <a:t>page is important if it is pointed to by other important pages</a:t>
            </a:r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40466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/>
              <a:t>PageRank</a:t>
            </a:r>
            <a:endParaRPr lang="en-US" altLang="ko-KR" b="1" dirty="0" smtClean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3357562"/>
            <a:ext cx="1857388" cy="3078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14678" y="3786194"/>
            <a:ext cx="399097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14678" y="5500702"/>
            <a:ext cx="5518495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57554" y="2071678"/>
            <a:ext cx="43148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71736" y="2693189"/>
            <a:ext cx="2876550" cy="59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404664"/>
            <a:ext cx="1549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Sign </a:t>
            </a:r>
            <a:r>
              <a:rPr lang="en-US" altLang="ko-KR" b="1" dirty="0" smtClean="0"/>
              <a:t>History</a:t>
            </a:r>
            <a:endParaRPr lang="en-US" altLang="ko-KR" b="1" dirty="0" smtClean="0"/>
          </a:p>
        </p:txBody>
      </p:sp>
      <p:grpSp>
        <p:nvGrpSpPr>
          <p:cNvPr id="12" name="그룹 11"/>
          <p:cNvGrpSpPr/>
          <p:nvPr/>
        </p:nvGrpSpPr>
        <p:grpSpPr>
          <a:xfrm>
            <a:off x="642910" y="714356"/>
            <a:ext cx="4071966" cy="3857652"/>
            <a:chOff x="285720" y="1000108"/>
            <a:chExt cx="4889201" cy="4643470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85720" y="1000108"/>
              <a:ext cx="4889201" cy="46434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타원 7"/>
            <p:cNvSpPr>
              <a:spLocks noChangeAspect="1"/>
            </p:cNvSpPr>
            <p:nvPr/>
          </p:nvSpPr>
          <p:spPr>
            <a:xfrm>
              <a:off x="4367211" y="2257417"/>
              <a:ext cx="571504" cy="571504"/>
            </a:xfrm>
            <a:prstGeom prst="ellipse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786446" y="285728"/>
            <a:ext cx="1876424" cy="6155810"/>
            <a:chOff x="5838848" y="59272"/>
            <a:chExt cx="2019300" cy="6655876"/>
          </a:xfrm>
        </p:grpSpPr>
        <p:sp>
          <p:nvSpPr>
            <p:cNvPr id="6" name="TextBox 5"/>
            <p:cNvSpPr txBox="1"/>
            <p:nvPr/>
          </p:nvSpPr>
          <p:spPr>
            <a:xfrm>
              <a:off x="6634184" y="59272"/>
              <a:ext cx="428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…</a:t>
              </a:r>
              <a:endParaRPr lang="ko-KR" alt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634184" y="6345816"/>
              <a:ext cx="428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…</a:t>
              </a:r>
              <a:endParaRPr lang="ko-KR" altLang="en-US" dirty="0"/>
            </a:p>
          </p:txBody>
        </p:sp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838848" y="428604"/>
              <a:ext cx="2019300" cy="6029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" name="직사각형 9"/>
            <p:cNvSpPr/>
            <p:nvPr/>
          </p:nvSpPr>
          <p:spPr>
            <a:xfrm>
              <a:off x="7072330" y="428604"/>
              <a:ext cx="285752" cy="6000792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00100" y="4500570"/>
            <a:ext cx="3343272" cy="2127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오른쪽 화살표 13"/>
          <p:cNvSpPr/>
          <p:nvPr/>
        </p:nvSpPr>
        <p:spPr>
          <a:xfrm>
            <a:off x="4786314" y="2143116"/>
            <a:ext cx="357190" cy="42862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 rot="10800000">
            <a:off x="4786314" y="5072074"/>
            <a:ext cx="357190" cy="42862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4953"/>
            <a:ext cx="9065419" cy="52863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3528" y="40466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개인별 데이터 일람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xmlns="" val="142046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1280</TotalTime>
  <Words>181</Words>
  <Application>Microsoft Office PowerPoint</Application>
  <PresentationFormat>화면 슬라이드 쇼(4:3)</PresentationFormat>
  <Paragraphs>82</Paragraphs>
  <Slides>16</Slides>
  <Notes>0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8" baseType="lpstr">
      <vt:lpstr>Office 테마</vt:lpstr>
      <vt:lpstr>Image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N</dc:creator>
  <cp:lastModifiedBy>N</cp:lastModifiedBy>
  <cp:revision>91</cp:revision>
  <dcterms:created xsi:type="dcterms:W3CDTF">2018-06-17T13:18:30Z</dcterms:created>
  <dcterms:modified xsi:type="dcterms:W3CDTF">2018-09-13T04:35:16Z</dcterms:modified>
</cp:coreProperties>
</file>